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lstStyle/>
          <a:p>
            <a:r>
              <a:rPr lang="en-US" dirty="0">
                <a:solidFill>
                  <a:schemeClr val="tx1">
                    <a:lumMod val="85000"/>
                    <a:lumOff val="15000"/>
                  </a:schemeClr>
                </a:solidFill>
              </a:rPr>
              <a:t>Prescriptive and Agile Process Models</a:t>
            </a:r>
            <a:endParaRPr lang="en-US" dirty="0"/>
          </a:p>
        </p:txBody>
      </p:sp>
      <p:sp>
        <p:nvSpPr>
          <p:cNvPr id="3" name="Subtitle 2"/>
          <p:cNvSpPr>
            <a:spLocks noGrp="1"/>
          </p:cNvSpPr>
          <p:nvPr>
            <p:ph type="subTitle" idx="1"/>
          </p:nvPr>
        </p:nvSpPr>
        <p:spPr>
          <a:xfrm>
            <a:off x="762000" y="2362200"/>
            <a:ext cx="7620000" cy="3886200"/>
          </a:xfrm>
        </p:spPr>
        <p:txBody>
          <a:bodyPr>
            <a:normAutofit fontScale="92500" lnSpcReduction="20000"/>
          </a:bodyPr>
          <a:lstStyle/>
          <a:p>
            <a:pPr marL="319088" lvl="1" algn="l">
              <a:lnSpc>
                <a:spcPct val="90000"/>
              </a:lnSpc>
              <a:spcBef>
                <a:spcPts val="600"/>
              </a:spcBef>
            </a:pPr>
            <a:r>
              <a:rPr lang="en-US" dirty="0">
                <a:solidFill>
                  <a:schemeClr val="tx1"/>
                </a:solidFill>
                <a:latin typeface="Palatino" charset="0"/>
                <a:ea typeface="ＭＳ Ｐゴシック" pitchFamily="34" charset="-128"/>
              </a:rPr>
              <a:t>The </a:t>
            </a:r>
            <a:r>
              <a:rPr lang="en-US" b="1" dirty="0">
                <a:solidFill>
                  <a:schemeClr val="tx1"/>
                </a:solidFill>
                <a:latin typeface="Palatino" charset="0"/>
                <a:ea typeface="ＭＳ Ｐゴシック" pitchFamily="34" charset="-128"/>
              </a:rPr>
              <a:t>prescriptive process </a:t>
            </a:r>
            <a:r>
              <a:rPr lang="en-US" dirty="0">
                <a:solidFill>
                  <a:schemeClr val="tx1"/>
                </a:solidFill>
                <a:latin typeface="Palatino" charset="0"/>
                <a:ea typeface="ＭＳ Ｐゴシック" pitchFamily="34" charset="-128"/>
              </a:rPr>
              <a:t>models stress detailed definition, identification, and application of process activates and tasks. Intent is to improve system quality, make projects more manageable, make delivery dates and costs more predictable, and guide teams of software engineers as they perform the work required to build a system. </a:t>
            </a:r>
          </a:p>
          <a:p>
            <a:pPr marL="319088" lvl="1" algn="l">
              <a:lnSpc>
                <a:spcPct val="90000"/>
              </a:lnSpc>
              <a:spcBef>
                <a:spcPts val="600"/>
              </a:spcBef>
            </a:pPr>
            <a:r>
              <a:rPr lang="en-US" dirty="0">
                <a:solidFill>
                  <a:schemeClr val="tx1"/>
                </a:solidFill>
                <a:latin typeface="Palatino" charset="0"/>
                <a:ea typeface="ＭＳ Ｐゴシック" pitchFamily="34" charset="-128"/>
              </a:rPr>
              <a:t>Unfortunately, there have been times when these objectives were not achieved. If prescriptive models are applied dogmatically and without adaptation, they can increase the level of bureaucracy.</a:t>
            </a:r>
          </a:p>
          <a:p>
            <a:pPr algn="l"/>
            <a:endParaRPr lang="en-US" dirty="0">
              <a:solidFill>
                <a:schemeClr val="tx1"/>
              </a:solidFill>
            </a:endParaRPr>
          </a:p>
        </p:txBody>
      </p:sp>
    </p:spTree>
    <p:extLst>
      <p:ext uri="{BB962C8B-B14F-4D97-AF65-F5344CB8AC3E}">
        <p14:creationId xmlns:p14="http://schemas.microsoft.com/office/powerpoint/2010/main" val="245120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Software Myths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marL="0" indent="0">
              <a:buNone/>
            </a:pPr>
            <a:r>
              <a:rPr lang="en-US" dirty="0">
                <a:ea typeface="ＭＳ Ｐゴシック" pitchFamily="34" charset="-128"/>
              </a:rPr>
              <a:t>Erroneous beliefs about software and the process that is used to build it.</a:t>
            </a:r>
          </a:p>
          <a:p>
            <a:pPr marL="0" indent="0"/>
            <a:r>
              <a:rPr lang="en-US" dirty="0">
                <a:ea typeface="ＭＳ Ｐゴシック" pitchFamily="34" charset="-128"/>
              </a:rPr>
              <a:t>Affect managers, customers (and other non-technical stakeholders) and practitioners</a:t>
            </a:r>
          </a:p>
          <a:p>
            <a:pPr marL="0" indent="0"/>
            <a:r>
              <a:rPr lang="en-US" dirty="0">
                <a:ea typeface="ＭＳ Ｐゴシック" pitchFamily="34" charset="-128"/>
              </a:rPr>
              <a:t>Are believable because they often have elements of truth, </a:t>
            </a:r>
          </a:p>
          <a:p>
            <a:pPr marL="0" indent="0">
              <a:buNone/>
            </a:pPr>
            <a:r>
              <a:rPr lang="en-US" i="1" dirty="0">
                <a:solidFill>
                  <a:schemeClr val="folHlink"/>
                </a:solidFill>
                <a:ea typeface="ＭＳ Ｐゴシック" pitchFamily="34" charset="-128"/>
              </a:rPr>
              <a:t>but …</a:t>
            </a:r>
            <a:endParaRPr lang="en-US" dirty="0">
              <a:ea typeface="ＭＳ Ｐゴシック" pitchFamily="34" charset="-128"/>
            </a:endParaRPr>
          </a:p>
          <a:p>
            <a:pPr marL="0" indent="0"/>
            <a:r>
              <a:rPr lang="en-US" dirty="0">
                <a:ea typeface="ＭＳ Ｐゴシック" pitchFamily="34" charset="-128"/>
              </a:rPr>
              <a:t>Invariably lead to bad decisions, </a:t>
            </a:r>
          </a:p>
          <a:p>
            <a:pPr marL="0" indent="0">
              <a:buNone/>
            </a:pPr>
            <a:r>
              <a:rPr lang="en-US" i="1" dirty="0">
                <a:solidFill>
                  <a:schemeClr val="folHlink"/>
                </a:solidFill>
                <a:ea typeface="ＭＳ Ｐゴシック" pitchFamily="34" charset="-128"/>
              </a:rPr>
              <a:t>therefore …</a:t>
            </a:r>
            <a:endParaRPr lang="en-US" dirty="0">
              <a:ea typeface="ＭＳ Ｐゴシック" pitchFamily="34" charset="-128"/>
            </a:endParaRPr>
          </a:p>
          <a:p>
            <a:pPr marL="0" indent="0"/>
            <a:r>
              <a:rPr lang="en-US" dirty="0">
                <a:ea typeface="ＭＳ Ｐゴシック" pitchFamily="34" charset="-128"/>
              </a:rPr>
              <a:t>Insist on reality as you navigate your way through software engineering</a:t>
            </a:r>
          </a:p>
          <a:p>
            <a:endParaRPr lang="en-US" dirty="0"/>
          </a:p>
        </p:txBody>
      </p:sp>
    </p:spTree>
    <p:extLst>
      <p:ext uri="{BB962C8B-B14F-4D97-AF65-F5344CB8AC3E}">
        <p14:creationId xmlns:p14="http://schemas.microsoft.com/office/powerpoint/2010/main" val="3297040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Software Myths 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800000"/>
                </a:solidFill>
                <a:ea typeface="ＭＳ Ｐゴシック" pitchFamily="34" charset="-128"/>
              </a:rPr>
              <a:t>Myth 1:</a:t>
            </a:r>
            <a:r>
              <a:rPr lang="en-US" dirty="0">
                <a:ea typeface="ＭＳ Ｐゴシック" pitchFamily="34" charset="-128"/>
              </a:rPr>
              <a:t> Once we write the program and get it to work, our job is done.</a:t>
            </a:r>
          </a:p>
          <a:p>
            <a:r>
              <a:rPr lang="en-US" dirty="0">
                <a:ea typeface="ＭＳ Ｐゴシック" pitchFamily="34" charset="-128"/>
              </a:rPr>
              <a:t>Reality: the sooner you begin writing code, the longer it will take you to get done. 60% to 80% of all efforts are spent after software is delivered to the customer for the first time. </a:t>
            </a:r>
          </a:p>
          <a:p>
            <a:endParaRPr lang="en-US" dirty="0">
              <a:ea typeface="ＭＳ Ｐゴシック" pitchFamily="34" charset="-128"/>
            </a:endParaRPr>
          </a:p>
          <a:p>
            <a:r>
              <a:rPr lang="en-US" dirty="0">
                <a:solidFill>
                  <a:srgbClr val="800000"/>
                </a:solidFill>
                <a:ea typeface="ＭＳ Ｐゴシック" pitchFamily="34" charset="-128"/>
              </a:rPr>
              <a:t>Myth 2:</a:t>
            </a:r>
            <a:r>
              <a:rPr lang="en-US" dirty="0">
                <a:ea typeface="ＭＳ Ｐゴシック" pitchFamily="34" charset="-128"/>
              </a:rPr>
              <a:t> Until I get the program running, I have no way of assessing its quality.</a:t>
            </a:r>
          </a:p>
          <a:p>
            <a:r>
              <a:rPr lang="en-US" dirty="0">
                <a:ea typeface="ＭＳ Ｐゴシック" pitchFamily="34" charset="-128"/>
              </a:rPr>
              <a:t>Reality: technical review are a quality filter that can be used to find certain classes of software defects from the inception of a project. </a:t>
            </a:r>
          </a:p>
          <a:p>
            <a:endParaRPr lang="en-US" dirty="0"/>
          </a:p>
        </p:txBody>
      </p:sp>
    </p:spTree>
    <p:extLst>
      <p:ext uri="{BB962C8B-B14F-4D97-AF65-F5344CB8AC3E}">
        <p14:creationId xmlns:p14="http://schemas.microsoft.com/office/powerpoint/2010/main" val="3238857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Software Myths Examples</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a:solidFill>
                  <a:srgbClr val="800000"/>
                </a:solidFill>
                <a:ea typeface="ＭＳ Ｐゴシック" pitchFamily="34" charset="-128"/>
              </a:rPr>
              <a:t>Myth 3</a:t>
            </a:r>
            <a:r>
              <a:rPr lang="en-US" dirty="0">
                <a:ea typeface="ＭＳ Ｐゴシック" pitchFamily="34" charset="-128"/>
              </a:rPr>
              <a:t>: software engineering will make us create voluminous and unnecessary documentation and will invariably slow us down. </a:t>
            </a:r>
          </a:p>
          <a:p>
            <a:r>
              <a:rPr lang="en-US" dirty="0">
                <a:ea typeface="ＭＳ Ｐゴシック" pitchFamily="34" charset="-128"/>
              </a:rPr>
              <a:t>Reality: it is not about creating documents. It is about creating a quality product. Better quality leads to a reduced rework. Reduced work results in faster delivery times. </a:t>
            </a:r>
          </a:p>
          <a:p>
            <a:endParaRPr lang="en-US" sz="3600" dirty="0">
              <a:ea typeface="ＭＳ Ｐゴシック" pitchFamily="34" charset="-128"/>
            </a:endParaRPr>
          </a:p>
          <a:p>
            <a:r>
              <a:rPr lang="en-US" sz="3600" dirty="0">
                <a:ea typeface="ＭＳ Ｐゴシック" pitchFamily="34" charset="-128"/>
              </a:rPr>
              <a:t>Many people recognize the fallacy of the myths. Regrettably, </a:t>
            </a:r>
            <a:r>
              <a:rPr lang="en-US" sz="3600" dirty="0">
                <a:solidFill>
                  <a:srgbClr val="800000"/>
                </a:solidFill>
                <a:ea typeface="ＭＳ Ｐゴシック" pitchFamily="34" charset="-128"/>
              </a:rPr>
              <a:t>habitual attitudes and methods </a:t>
            </a:r>
            <a:r>
              <a:rPr lang="en-US" sz="3600" dirty="0">
                <a:ea typeface="ＭＳ Ｐゴシック" pitchFamily="34" charset="-128"/>
              </a:rPr>
              <a:t>foster poor management and technical practices, even when reality dictates a better approach</a:t>
            </a:r>
            <a:r>
              <a:rPr lang="en-US" dirty="0">
                <a:ea typeface="ＭＳ Ｐゴシック" pitchFamily="34" charset="-128"/>
              </a:rPr>
              <a:t>. </a:t>
            </a:r>
          </a:p>
          <a:p>
            <a:endParaRPr lang="en-US" dirty="0"/>
          </a:p>
        </p:txBody>
      </p:sp>
    </p:spTree>
    <p:extLst>
      <p:ext uri="{BB962C8B-B14F-4D97-AF65-F5344CB8AC3E}">
        <p14:creationId xmlns:p14="http://schemas.microsoft.com/office/powerpoint/2010/main" val="3761185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a:solidFill>
                  <a:schemeClr val="tx1">
                    <a:lumMod val="85000"/>
                    <a:lumOff val="15000"/>
                  </a:schemeClr>
                </a:solidFill>
              </a:rPr>
              <a:t>Prescriptive and Agile Process </a:t>
            </a:r>
            <a:r>
              <a:rPr lang="en-US" dirty="0" smtClean="0">
                <a:solidFill>
                  <a:schemeClr val="tx1">
                    <a:lumMod val="85000"/>
                    <a:lumOff val="15000"/>
                  </a:schemeClr>
                </a:solidFill>
              </a:rPr>
              <a:t/>
            </a:r>
            <a:br>
              <a:rPr lang="en-US" dirty="0" smtClean="0">
                <a:solidFill>
                  <a:schemeClr val="tx1">
                    <a:lumMod val="85000"/>
                    <a:lumOff val="15000"/>
                  </a:schemeClr>
                </a:solidFill>
              </a:rPr>
            </a:br>
            <a:r>
              <a:rPr lang="en-US" dirty="0" smtClean="0">
                <a:solidFill>
                  <a:schemeClr val="tx1">
                    <a:lumMod val="85000"/>
                    <a:lumOff val="15000"/>
                  </a:schemeClr>
                </a:solidFill>
              </a:rPr>
              <a:t>Models</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b="1" dirty="0">
                <a:solidFill>
                  <a:srgbClr val="800000"/>
                </a:solidFill>
                <a:latin typeface="Palatino" charset="0"/>
                <a:ea typeface="ＭＳ Ｐゴシック" pitchFamily="34" charset="-128"/>
              </a:rPr>
              <a:t>Agile process models </a:t>
            </a:r>
            <a:r>
              <a:rPr lang="en-US" dirty="0">
                <a:latin typeface="Palatino" charset="0"/>
                <a:ea typeface="ＭＳ Ｐゴシック" pitchFamily="34" charset="-128"/>
              </a:rPr>
              <a:t>emphasize project </a:t>
            </a:r>
            <a:r>
              <a:rPr lang="en-US" altLang="en-US" dirty="0">
                <a:latin typeface="Palatino" charset="0"/>
                <a:ea typeface="ＭＳ Ｐゴシック" pitchFamily="34" charset="-128"/>
              </a:rPr>
              <a:t>“</a:t>
            </a:r>
            <a:r>
              <a:rPr lang="en-US" dirty="0">
                <a:latin typeface="Palatino" charset="0"/>
                <a:ea typeface="ＭＳ Ｐゴシック" pitchFamily="34" charset="-128"/>
              </a:rPr>
              <a:t>agility</a:t>
            </a:r>
            <a:r>
              <a:rPr lang="en-US" altLang="en-US" dirty="0">
                <a:latin typeface="Palatino" charset="0"/>
                <a:ea typeface="ＭＳ Ｐゴシック" pitchFamily="34" charset="-128"/>
              </a:rPr>
              <a:t>”</a:t>
            </a:r>
            <a:r>
              <a:rPr lang="en-US" dirty="0">
                <a:latin typeface="Palatino" charset="0"/>
                <a:ea typeface="ＭＳ Ｐゴシック" pitchFamily="34" charset="-128"/>
              </a:rPr>
              <a:t> and follow a set of principles that lead to a more informal approach to software process. It emphasizes maneuverability and adaptability. It is particularly useful when Web applications are engineered. </a:t>
            </a:r>
          </a:p>
          <a:p>
            <a:endParaRPr lang="en-US" sz="2800" dirty="0"/>
          </a:p>
        </p:txBody>
      </p:sp>
    </p:spTree>
    <p:extLst>
      <p:ext uri="{BB962C8B-B14F-4D97-AF65-F5344CB8AC3E}">
        <p14:creationId xmlns:p14="http://schemas.microsoft.com/office/powerpoint/2010/main" val="375865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The Essence of Practice</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a:ea typeface="ＭＳ Ｐゴシック" pitchFamily="34" charset="-128"/>
              </a:rPr>
              <a:t>How does the practice of software engineering fit in the process activities mentioned above? Namely, communication, planning, modeling, construction and deployment. </a:t>
            </a:r>
          </a:p>
          <a:p>
            <a:r>
              <a:rPr lang="en-US" dirty="0">
                <a:ea typeface="ＭＳ Ｐゴシック" pitchFamily="34" charset="-128"/>
              </a:rPr>
              <a:t>George </a:t>
            </a:r>
            <a:r>
              <a:rPr lang="en-US" dirty="0" err="1">
                <a:ea typeface="ＭＳ Ｐゴシック" pitchFamily="34" charset="-128"/>
              </a:rPr>
              <a:t>Polya</a:t>
            </a:r>
            <a:r>
              <a:rPr lang="en-US" dirty="0">
                <a:ea typeface="ＭＳ Ｐゴシック" pitchFamily="34" charset="-128"/>
              </a:rPr>
              <a:t> outlines the essence of problem solving, suggests:</a:t>
            </a:r>
          </a:p>
          <a:p>
            <a:pPr lvl="2">
              <a:spcBef>
                <a:spcPts val="600"/>
              </a:spcBef>
              <a:buNone/>
            </a:pPr>
            <a:r>
              <a:rPr lang="en-US" i="1" dirty="0">
                <a:latin typeface="Palatino" charset="0"/>
                <a:ea typeface="ＭＳ Ｐゴシック" pitchFamily="34" charset="-128"/>
              </a:rPr>
              <a:t>1.	Understand the problem</a:t>
            </a:r>
            <a:r>
              <a:rPr lang="en-US" dirty="0">
                <a:latin typeface="Palatino" charset="0"/>
                <a:ea typeface="ＭＳ Ｐゴシック" pitchFamily="34" charset="-128"/>
              </a:rPr>
              <a:t> (communication and analysis).</a:t>
            </a:r>
          </a:p>
          <a:p>
            <a:pPr lvl="2">
              <a:buNone/>
            </a:pPr>
            <a:r>
              <a:rPr lang="en-US" i="1" dirty="0">
                <a:latin typeface="Palatino" charset="0"/>
                <a:ea typeface="ＭＳ Ｐゴシック" pitchFamily="34" charset="-128"/>
              </a:rPr>
              <a:t>2.	Plan a solution</a:t>
            </a:r>
            <a:r>
              <a:rPr lang="en-US" dirty="0">
                <a:latin typeface="Palatino" charset="0"/>
                <a:ea typeface="ＭＳ Ｐゴシック" pitchFamily="34" charset="-128"/>
              </a:rPr>
              <a:t> (modeling and software design).</a:t>
            </a:r>
          </a:p>
          <a:p>
            <a:pPr lvl="2">
              <a:buNone/>
            </a:pPr>
            <a:r>
              <a:rPr lang="en-US" i="1" dirty="0">
                <a:latin typeface="Palatino" charset="0"/>
                <a:ea typeface="ＭＳ Ｐゴシック" pitchFamily="34" charset="-128"/>
              </a:rPr>
              <a:t>3.	Carry out the plan</a:t>
            </a:r>
            <a:r>
              <a:rPr lang="en-US" dirty="0">
                <a:latin typeface="Palatino" charset="0"/>
                <a:ea typeface="ＭＳ Ｐゴシック" pitchFamily="34" charset="-128"/>
              </a:rPr>
              <a:t> (code generation).</a:t>
            </a:r>
          </a:p>
          <a:p>
            <a:pPr lvl="2">
              <a:buNone/>
            </a:pPr>
            <a:r>
              <a:rPr lang="en-US" i="1" dirty="0">
                <a:latin typeface="Palatino" charset="0"/>
                <a:ea typeface="ＭＳ Ｐゴシック" pitchFamily="34" charset="-128"/>
              </a:rPr>
              <a:t>4.	Examine the result for accuracy</a:t>
            </a:r>
            <a:r>
              <a:rPr lang="en-US" dirty="0">
                <a:latin typeface="Palatino" charset="0"/>
                <a:ea typeface="ＭＳ Ｐゴシック" pitchFamily="34" charset="-128"/>
              </a:rPr>
              <a:t> (testing and quality assurance).</a:t>
            </a:r>
          </a:p>
          <a:p>
            <a:endParaRPr lang="en-US" dirty="0"/>
          </a:p>
        </p:txBody>
      </p:sp>
    </p:spTree>
    <p:extLst>
      <p:ext uri="{BB962C8B-B14F-4D97-AF65-F5344CB8AC3E}">
        <p14:creationId xmlns:p14="http://schemas.microsoft.com/office/powerpoint/2010/main" val="3567916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Understand the Problem</a:t>
            </a:r>
            <a:endParaRPr lang="en-US" dirty="0"/>
          </a:p>
        </p:txBody>
      </p:sp>
      <p:sp>
        <p:nvSpPr>
          <p:cNvPr id="3" name="Content Placeholder 2"/>
          <p:cNvSpPr>
            <a:spLocks noGrp="1"/>
          </p:cNvSpPr>
          <p:nvPr>
            <p:ph idx="1"/>
          </p:nvPr>
        </p:nvSpPr>
        <p:spPr/>
        <p:txBody>
          <a:bodyPr>
            <a:normAutofit fontScale="92500"/>
          </a:bodyPr>
          <a:lstStyle/>
          <a:p>
            <a:pPr>
              <a:lnSpc>
                <a:spcPct val="90000"/>
              </a:lnSpc>
              <a:spcBef>
                <a:spcPts val="600"/>
              </a:spcBef>
            </a:pPr>
            <a:r>
              <a:rPr lang="en-US" i="1" dirty="0">
                <a:solidFill>
                  <a:schemeClr val="folHlink"/>
                </a:solidFill>
                <a:latin typeface="Palatino" charset="0"/>
                <a:ea typeface="ＭＳ Ｐゴシック" pitchFamily="34" charset="-128"/>
              </a:rPr>
              <a:t>Who has a stake in the solution to the problem?</a:t>
            </a:r>
            <a:r>
              <a:rPr lang="en-US" dirty="0">
                <a:latin typeface="Palatino" charset="0"/>
                <a:ea typeface="ＭＳ Ｐゴシック" pitchFamily="34" charset="-128"/>
              </a:rPr>
              <a:t> That is, who are the stakeholders?</a:t>
            </a:r>
          </a:p>
          <a:p>
            <a:pPr>
              <a:lnSpc>
                <a:spcPct val="90000"/>
              </a:lnSpc>
            </a:pPr>
            <a:r>
              <a:rPr lang="en-US" i="1" dirty="0">
                <a:solidFill>
                  <a:schemeClr val="folHlink"/>
                </a:solidFill>
                <a:latin typeface="Palatino" charset="0"/>
                <a:ea typeface="ＭＳ Ｐゴシック" pitchFamily="34" charset="-128"/>
              </a:rPr>
              <a:t>What are the unknowns?</a:t>
            </a:r>
            <a:r>
              <a:rPr lang="en-US" i="1" dirty="0">
                <a:latin typeface="Palatino" charset="0"/>
                <a:ea typeface="ＭＳ Ｐゴシック" pitchFamily="34" charset="-128"/>
              </a:rPr>
              <a:t> </a:t>
            </a:r>
            <a:r>
              <a:rPr lang="en-US" dirty="0">
                <a:latin typeface="Palatino" charset="0"/>
                <a:ea typeface="ＭＳ Ｐゴシック" pitchFamily="34" charset="-128"/>
              </a:rPr>
              <a:t>What data, functions, and features are required to properly solve the problem?</a:t>
            </a:r>
          </a:p>
          <a:p>
            <a:pPr>
              <a:lnSpc>
                <a:spcPct val="90000"/>
              </a:lnSpc>
            </a:pPr>
            <a:r>
              <a:rPr lang="en-US" i="1" dirty="0">
                <a:solidFill>
                  <a:schemeClr val="folHlink"/>
                </a:solidFill>
                <a:latin typeface="Palatino" charset="0"/>
                <a:ea typeface="ＭＳ Ｐゴシック" pitchFamily="34" charset="-128"/>
              </a:rPr>
              <a:t>Can the problem be compartmentalized?</a:t>
            </a:r>
            <a:r>
              <a:rPr lang="en-US" dirty="0">
                <a:latin typeface="Palatino" charset="0"/>
                <a:ea typeface="ＭＳ Ｐゴシック" pitchFamily="34" charset="-128"/>
              </a:rPr>
              <a:t> Is it possible to represent smaller problems that may be easier to understand?</a:t>
            </a:r>
          </a:p>
          <a:p>
            <a:pPr>
              <a:lnSpc>
                <a:spcPct val="90000"/>
              </a:lnSpc>
            </a:pPr>
            <a:r>
              <a:rPr lang="en-US" i="1" dirty="0">
                <a:solidFill>
                  <a:schemeClr val="folHlink"/>
                </a:solidFill>
                <a:latin typeface="Palatino" charset="0"/>
                <a:ea typeface="ＭＳ Ｐゴシック" pitchFamily="34" charset="-128"/>
              </a:rPr>
              <a:t>Can the problem be represented graphically?</a:t>
            </a:r>
            <a:r>
              <a:rPr lang="en-US" dirty="0">
                <a:latin typeface="Palatino" charset="0"/>
                <a:ea typeface="ＭＳ Ｐゴシック" pitchFamily="34" charset="-128"/>
              </a:rPr>
              <a:t> Can an analysis model be created?</a:t>
            </a:r>
          </a:p>
          <a:p>
            <a:endParaRPr lang="en-US" dirty="0"/>
          </a:p>
        </p:txBody>
      </p:sp>
    </p:spTree>
    <p:extLst>
      <p:ext uri="{BB962C8B-B14F-4D97-AF65-F5344CB8AC3E}">
        <p14:creationId xmlns:p14="http://schemas.microsoft.com/office/powerpoint/2010/main" val="3776727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pitchFamily="34" charset="-128"/>
              </a:rPr>
              <a:t>Plan the Solution</a:t>
            </a:r>
            <a:endParaRPr lang="en-US" dirty="0"/>
          </a:p>
        </p:txBody>
      </p:sp>
      <p:sp>
        <p:nvSpPr>
          <p:cNvPr id="3" name="Content Placeholder 2"/>
          <p:cNvSpPr>
            <a:spLocks noGrp="1"/>
          </p:cNvSpPr>
          <p:nvPr>
            <p:ph idx="1"/>
          </p:nvPr>
        </p:nvSpPr>
        <p:spPr>
          <a:xfrm>
            <a:off x="457200" y="1600200"/>
            <a:ext cx="8229600" cy="4869873"/>
          </a:xfrm>
        </p:spPr>
        <p:txBody>
          <a:bodyPr>
            <a:normAutofit fontScale="85000" lnSpcReduction="10000"/>
          </a:bodyPr>
          <a:lstStyle/>
          <a:p>
            <a:pPr>
              <a:spcBef>
                <a:spcPts val="600"/>
              </a:spcBef>
            </a:pPr>
            <a:r>
              <a:rPr lang="en-US" i="1" dirty="0">
                <a:solidFill>
                  <a:schemeClr val="folHlink"/>
                </a:solidFill>
                <a:latin typeface="Palatino" charset="0"/>
                <a:ea typeface="ＭＳ Ｐゴシック" pitchFamily="34" charset="-128"/>
              </a:rPr>
              <a:t>Have you seen similar problems before?</a:t>
            </a:r>
            <a:r>
              <a:rPr lang="en-US" i="1" dirty="0">
                <a:latin typeface="Palatino" charset="0"/>
                <a:ea typeface="ＭＳ Ｐゴシック" pitchFamily="34" charset="-128"/>
              </a:rPr>
              <a:t> </a:t>
            </a:r>
            <a:r>
              <a:rPr lang="en-US" dirty="0">
                <a:latin typeface="Palatino" charset="0"/>
                <a:ea typeface="ＭＳ Ｐゴシック" pitchFamily="34" charset="-128"/>
              </a:rPr>
              <a:t>Are there patterns that are recognizable in a potential solution? Is there existing software that implements the data, functions, and features that are required? </a:t>
            </a:r>
          </a:p>
          <a:p>
            <a:r>
              <a:rPr lang="en-US" i="1" dirty="0">
                <a:solidFill>
                  <a:schemeClr val="folHlink"/>
                </a:solidFill>
                <a:latin typeface="Palatino" charset="0"/>
                <a:ea typeface="ＭＳ Ｐゴシック" pitchFamily="34" charset="-128"/>
              </a:rPr>
              <a:t>Has a similar problem been solved?</a:t>
            </a:r>
            <a:r>
              <a:rPr lang="en-US" dirty="0">
                <a:latin typeface="Palatino" charset="0"/>
                <a:ea typeface="ＭＳ Ｐゴシック" pitchFamily="34" charset="-128"/>
              </a:rPr>
              <a:t> If so, are elements of the solution reusable?</a:t>
            </a:r>
          </a:p>
          <a:p>
            <a:r>
              <a:rPr lang="en-US" i="1" dirty="0">
                <a:solidFill>
                  <a:schemeClr val="folHlink"/>
                </a:solidFill>
                <a:latin typeface="Palatino" charset="0"/>
                <a:ea typeface="ＭＳ Ｐゴシック" pitchFamily="34" charset="-128"/>
              </a:rPr>
              <a:t>Can </a:t>
            </a:r>
            <a:r>
              <a:rPr lang="en-US" i="1" dirty="0" err="1">
                <a:solidFill>
                  <a:schemeClr val="folHlink"/>
                </a:solidFill>
                <a:latin typeface="Palatino" charset="0"/>
                <a:ea typeface="ＭＳ Ｐゴシック" pitchFamily="34" charset="-128"/>
              </a:rPr>
              <a:t>subproblems</a:t>
            </a:r>
            <a:r>
              <a:rPr lang="en-US" i="1" dirty="0">
                <a:solidFill>
                  <a:schemeClr val="folHlink"/>
                </a:solidFill>
                <a:latin typeface="Palatino" charset="0"/>
                <a:ea typeface="ＭＳ Ｐゴシック" pitchFamily="34" charset="-128"/>
              </a:rPr>
              <a:t> be defined?</a:t>
            </a:r>
            <a:r>
              <a:rPr lang="en-US" dirty="0">
                <a:latin typeface="Palatino" charset="0"/>
                <a:ea typeface="ＭＳ Ｐゴシック" pitchFamily="34" charset="-128"/>
              </a:rPr>
              <a:t> If so, are solutions readily apparent for the </a:t>
            </a:r>
            <a:r>
              <a:rPr lang="en-US" dirty="0" err="1">
                <a:latin typeface="Palatino" charset="0"/>
                <a:ea typeface="ＭＳ Ｐゴシック" pitchFamily="34" charset="-128"/>
              </a:rPr>
              <a:t>subproblems</a:t>
            </a:r>
            <a:r>
              <a:rPr lang="en-US" dirty="0">
                <a:latin typeface="Palatino" charset="0"/>
                <a:ea typeface="ＭＳ Ｐゴシック" pitchFamily="34" charset="-128"/>
              </a:rPr>
              <a:t>?</a:t>
            </a:r>
          </a:p>
          <a:p>
            <a:r>
              <a:rPr lang="en-US" i="1" dirty="0">
                <a:solidFill>
                  <a:schemeClr val="folHlink"/>
                </a:solidFill>
                <a:latin typeface="Palatino" charset="0"/>
                <a:ea typeface="ＭＳ Ｐゴシック" pitchFamily="34" charset="-128"/>
              </a:rPr>
              <a:t>Can you represent a solution in a manner that leads to effective implementation? </a:t>
            </a:r>
            <a:r>
              <a:rPr lang="en-US" dirty="0">
                <a:latin typeface="Palatino" charset="0"/>
                <a:ea typeface="ＭＳ Ｐゴシック" pitchFamily="34" charset="-128"/>
              </a:rPr>
              <a:t>Can a design model be created?</a:t>
            </a:r>
          </a:p>
          <a:p>
            <a:endParaRPr lang="en-US" dirty="0"/>
          </a:p>
        </p:txBody>
      </p:sp>
    </p:spTree>
    <p:extLst>
      <p:ext uri="{BB962C8B-B14F-4D97-AF65-F5344CB8AC3E}">
        <p14:creationId xmlns:p14="http://schemas.microsoft.com/office/powerpoint/2010/main" val="3889840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pitchFamily="34" charset="-128"/>
              </a:rPr>
              <a:t>Carry Out the Plan</a:t>
            </a:r>
            <a:endParaRPr lang="en-US" dirty="0"/>
          </a:p>
        </p:txBody>
      </p:sp>
      <p:sp>
        <p:nvSpPr>
          <p:cNvPr id="3" name="Content Placeholder 2"/>
          <p:cNvSpPr>
            <a:spLocks noGrp="1"/>
          </p:cNvSpPr>
          <p:nvPr>
            <p:ph idx="1"/>
          </p:nvPr>
        </p:nvSpPr>
        <p:spPr/>
        <p:txBody>
          <a:bodyPr/>
          <a:lstStyle/>
          <a:p>
            <a:pPr>
              <a:spcBef>
                <a:spcPts val="600"/>
              </a:spcBef>
            </a:pPr>
            <a:r>
              <a:rPr lang="en-US" i="1" dirty="0">
                <a:solidFill>
                  <a:schemeClr val="folHlink"/>
                </a:solidFill>
                <a:latin typeface="Palatino" charset="0"/>
                <a:ea typeface="ＭＳ Ｐゴシック" pitchFamily="34" charset="-128"/>
              </a:rPr>
              <a:t>Does the solutions conform to the plan?</a:t>
            </a:r>
            <a:r>
              <a:rPr lang="en-US" dirty="0">
                <a:latin typeface="Palatino" charset="0"/>
                <a:ea typeface="ＭＳ Ｐゴシック" pitchFamily="34" charset="-128"/>
              </a:rPr>
              <a:t> Is source code traceable to the design model?</a:t>
            </a:r>
            <a:endParaRPr lang="en-US" i="1" dirty="0">
              <a:latin typeface="Palatino" charset="0"/>
              <a:ea typeface="ＭＳ Ｐゴシック" pitchFamily="34" charset="-128"/>
            </a:endParaRPr>
          </a:p>
          <a:p>
            <a:r>
              <a:rPr lang="en-US" i="1" dirty="0">
                <a:solidFill>
                  <a:schemeClr val="folHlink"/>
                </a:solidFill>
                <a:latin typeface="Palatino" charset="0"/>
                <a:ea typeface="ＭＳ Ｐゴシック" pitchFamily="34" charset="-128"/>
              </a:rPr>
              <a:t>Is each component part of the solution provably correct?</a:t>
            </a:r>
            <a:r>
              <a:rPr lang="en-US" dirty="0">
                <a:latin typeface="Palatino" charset="0"/>
                <a:ea typeface="ＭＳ Ｐゴシック" pitchFamily="34" charset="-128"/>
              </a:rPr>
              <a:t> Has the design and code been reviewed, or better, have correctness proofs been applied to algorithm?</a:t>
            </a:r>
          </a:p>
          <a:p>
            <a:endParaRPr lang="en-US" dirty="0"/>
          </a:p>
        </p:txBody>
      </p:sp>
    </p:spTree>
    <p:extLst>
      <p:ext uri="{BB962C8B-B14F-4D97-AF65-F5344CB8AC3E}">
        <p14:creationId xmlns:p14="http://schemas.microsoft.com/office/powerpoint/2010/main" val="53242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pitchFamily="34" charset="-128"/>
              </a:rPr>
              <a:t>Examine the Result</a:t>
            </a:r>
            <a:endParaRPr lang="en-US" dirty="0"/>
          </a:p>
        </p:txBody>
      </p:sp>
      <p:sp>
        <p:nvSpPr>
          <p:cNvPr id="3" name="Content Placeholder 2"/>
          <p:cNvSpPr>
            <a:spLocks noGrp="1"/>
          </p:cNvSpPr>
          <p:nvPr>
            <p:ph idx="1"/>
          </p:nvPr>
        </p:nvSpPr>
        <p:spPr/>
        <p:txBody>
          <a:bodyPr/>
          <a:lstStyle/>
          <a:p>
            <a:pPr>
              <a:spcBef>
                <a:spcPts val="600"/>
              </a:spcBef>
            </a:pPr>
            <a:r>
              <a:rPr lang="en-US" i="1" dirty="0">
                <a:solidFill>
                  <a:schemeClr val="folHlink"/>
                </a:solidFill>
                <a:latin typeface="Palatino" charset="0"/>
                <a:ea typeface="ＭＳ Ｐゴシック" pitchFamily="34" charset="-128"/>
              </a:rPr>
              <a:t>Is it possible to test each component part of the solution?</a:t>
            </a:r>
            <a:r>
              <a:rPr lang="en-US" i="1" dirty="0">
                <a:latin typeface="Palatino" charset="0"/>
                <a:ea typeface="ＭＳ Ｐゴシック" pitchFamily="34" charset="-128"/>
              </a:rPr>
              <a:t> </a:t>
            </a:r>
            <a:r>
              <a:rPr lang="en-US" dirty="0">
                <a:latin typeface="Palatino" charset="0"/>
                <a:ea typeface="ＭＳ Ｐゴシック" pitchFamily="34" charset="-128"/>
              </a:rPr>
              <a:t>Has a reasonable testing strategy been implemented?</a:t>
            </a:r>
            <a:endParaRPr lang="en-US" i="1" dirty="0">
              <a:latin typeface="Palatino" charset="0"/>
              <a:ea typeface="ＭＳ Ｐゴシック" pitchFamily="34" charset="-128"/>
            </a:endParaRPr>
          </a:p>
          <a:p>
            <a:r>
              <a:rPr lang="en-US" i="1" dirty="0">
                <a:solidFill>
                  <a:schemeClr val="folHlink"/>
                </a:solidFill>
                <a:latin typeface="Palatino" charset="0"/>
                <a:ea typeface="ＭＳ Ｐゴシック" pitchFamily="34" charset="-128"/>
              </a:rPr>
              <a:t>Does the solution produce results that conform to the data, functions, and features that are required?</a:t>
            </a:r>
            <a:r>
              <a:rPr lang="en-US" i="1" dirty="0">
                <a:latin typeface="Palatino" charset="0"/>
                <a:ea typeface="ＭＳ Ｐゴシック" pitchFamily="34" charset="-128"/>
              </a:rPr>
              <a:t> </a:t>
            </a:r>
            <a:r>
              <a:rPr lang="en-US" dirty="0">
                <a:latin typeface="Palatino" charset="0"/>
                <a:ea typeface="ＭＳ Ｐゴシック" pitchFamily="34" charset="-128"/>
              </a:rPr>
              <a:t>Has the software been validated against all stakeholder requirements?</a:t>
            </a:r>
            <a:endParaRPr lang="en-US" i="1" dirty="0">
              <a:latin typeface="Palatino" charset="0"/>
              <a:ea typeface="ＭＳ Ｐゴシック" pitchFamily="34" charset="-128"/>
            </a:endParaRPr>
          </a:p>
          <a:p>
            <a:endParaRPr lang="en-US" dirty="0">
              <a:ea typeface="ＭＳ Ｐゴシック" pitchFamily="34" charset="-128"/>
            </a:endParaRPr>
          </a:p>
          <a:p>
            <a:endParaRPr lang="en-US" dirty="0"/>
          </a:p>
        </p:txBody>
      </p:sp>
    </p:spTree>
    <p:extLst>
      <p:ext uri="{BB962C8B-B14F-4D97-AF65-F5344CB8AC3E}">
        <p14:creationId xmlns:p14="http://schemas.microsoft.com/office/powerpoint/2010/main" val="172998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a:ea typeface="ＭＳ Ｐゴシック" pitchFamily="34" charset="-128"/>
              </a:rPr>
              <a:t>Hooker</a:t>
            </a:r>
            <a:r>
              <a:rPr lang="ja-JP" altLang="en-US" dirty="0">
                <a:ea typeface="ＭＳ Ｐゴシック" pitchFamily="34" charset="-128"/>
              </a:rPr>
              <a:t>’</a:t>
            </a:r>
            <a:r>
              <a:rPr lang="en-US" altLang="ja-JP" dirty="0">
                <a:ea typeface="ＭＳ Ｐゴシック" pitchFamily="34" charset="-128"/>
              </a:rPr>
              <a:t>s General Principles for Software Engineering Practice: important underlying law</a:t>
            </a:r>
            <a:endParaRPr lang="en-US" dirty="0"/>
          </a:p>
        </p:txBody>
      </p:sp>
      <p:sp>
        <p:nvSpPr>
          <p:cNvPr id="3" name="Content Placeholder 2"/>
          <p:cNvSpPr>
            <a:spLocks noGrp="1"/>
          </p:cNvSpPr>
          <p:nvPr>
            <p:ph idx="1"/>
          </p:nvPr>
        </p:nvSpPr>
        <p:spPr>
          <a:xfrm>
            <a:off x="457200" y="2057400"/>
            <a:ext cx="8229600" cy="4343400"/>
          </a:xfrm>
        </p:spPr>
        <p:txBody>
          <a:bodyPr>
            <a:normAutofit fontScale="85000" lnSpcReduction="10000"/>
          </a:bodyPr>
          <a:lstStyle/>
          <a:p>
            <a:pPr marL="0" indent="0">
              <a:spcBef>
                <a:spcPts val="600"/>
              </a:spcBef>
              <a:buNone/>
            </a:pPr>
            <a:r>
              <a:rPr lang="en-US" dirty="0">
                <a:latin typeface="Palatino" charset="0"/>
                <a:ea typeface="ＭＳ Ｐゴシック" pitchFamily="34" charset="-128"/>
              </a:rPr>
              <a:t>Help you establish mind-set for solid software engineering practice (David Hooker 96). </a:t>
            </a:r>
          </a:p>
          <a:p>
            <a:pPr marL="0" indent="0">
              <a:spcBef>
                <a:spcPts val="600"/>
              </a:spcBef>
            </a:pPr>
            <a:r>
              <a:rPr lang="en-US" dirty="0">
                <a:latin typeface="Palatino" charset="0"/>
                <a:ea typeface="ＭＳ Ｐゴシック" pitchFamily="34" charset="-128"/>
              </a:rPr>
              <a:t>1: </a:t>
            </a:r>
            <a:r>
              <a:rPr lang="en-US" i="1" dirty="0">
                <a:latin typeface="Palatino" charset="0"/>
                <a:ea typeface="ＭＳ Ｐゴシック" pitchFamily="34" charset="-128"/>
              </a:rPr>
              <a:t>The Reason It All Exists: provide values to users </a:t>
            </a:r>
          </a:p>
          <a:p>
            <a:pPr marL="0" indent="0">
              <a:spcBef>
                <a:spcPts val="600"/>
              </a:spcBef>
            </a:pPr>
            <a:r>
              <a:rPr lang="en-US" dirty="0">
                <a:solidFill>
                  <a:srgbClr val="000000"/>
                </a:solidFill>
                <a:latin typeface="Palatino" charset="0"/>
                <a:ea typeface="ＭＳ Ｐゴシック" pitchFamily="34" charset="-128"/>
              </a:rPr>
              <a:t>2: </a:t>
            </a:r>
            <a:r>
              <a:rPr lang="en-US" i="1" dirty="0">
                <a:solidFill>
                  <a:srgbClr val="000000"/>
                </a:solidFill>
                <a:latin typeface="Palatino" charset="0"/>
                <a:ea typeface="ＭＳ Ｐゴシック" pitchFamily="34" charset="-128"/>
              </a:rPr>
              <a:t>KISS (Keep It Simple, Stupid! As simple as possible)</a:t>
            </a:r>
          </a:p>
          <a:p>
            <a:pPr marL="0" indent="0">
              <a:spcBef>
                <a:spcPts val="600"/>
              </a:spcBef>
            </a:pPr>
            <a:r>
              <a:rPr lang="en-US" dirty="0">
                <a:solidFill>
                  <a:srgbClr val="000000"/>
                </a:solidFill>
                <a:latin typeface="Palatino" charset="0"/>
                <a:ea typeface="ＭＳ Ｐゴシック" pitchFamily="34" charset="-128"/>
              </a:rPr>
              <a:t>3: </a:t>
            </a:r>
            <a:r>
              <a:rPr lang="en-US" i="1" dirty="0">
                <a:solidFill>
                  <a:srgbClr val="000000"/>
                </a:solidFill>
                <a:latin typeface="Palatino" charset="0"/>
                <a:ea typeface="ＭＳ Ｐゴシック" pitchFamily="34" charset="-128"/>
              </a:rPr>
              <a:t>Maintain the Vision (otherwise, incompatible design)</a:t>
            </a:r>
            <a:endParaRPr lang="en-US" dirty="0">
              <a:solidFill>
                <a:srgbClr val="000000"/>
              </a:solidFill>
              <a:latin typeface="Palatino" charset="0"/>
              <a:ea typeface="ＭＳ Ｐゴシック" pitchFamily="34" charset="-128"/>
            </a:endParaRPr>
          </a:p>
          <a:p>
            <a:pPr marL="0" indent="0">
              <a:spcBef>
                <a:spcPts val="600"/>
              </a:spcBef>
            </a:pPr>
            <a:r>
              <a:rPr lang="en-US" dirty="0">
                <a:solidFill>
                  <a:srgbClr val="000000"/>
                </a:solidFill>
                <a:latin typeface="Palatino" charset="0"/>
                <a:ea typeface="ＭＳ Ｐゴシック" pitchFamily="34" charset="-128"/>
              </a:rPr>
              <a:t>4: </a:t>
            </a:r>
            <a:r>
              <a:rPr lang="en-US" i="1" dirty="0">
                <a:solidFill>
                  <a:srgbClr val="000000"/>
                </a:solidFill>
                <a:latin typeface="Palatino" charset="0"/>
                <a:ea typeface="ＭＳ Ｐゴシック" pitchFamily="34" charset="-128"/>
              </a:rPr>
              <a:t>What You Produce, Others Will Consume</a:t>
            </a:r>
            <a:r>
              <a:rPr lang="en-US" dirty="0">
                <a:solidFill>
                  <a:srgbClr val="000000"/>
                </a:solidFill>
                <a:latin typeface="Palatino" charset="0"/>
                <a:ea typeface="ＭＳ Ｐゴシック" pitchFamily="34" charset="-128"/>
              </a:rPr>
              <a:t> (code with concern for those that must maintain and extend the system</a:t>
            </a:r>
            <a:r>
              <a:rPr lang="en-US" dirty="0" smtClean="0">
                <a:solidFill>
                  <a:srgbClr val="000000"/>
                </a:solidFill>
                <a:latin typeface="Palatino" charset="0"/>
                <a:ea typeface="ＭＳ Ｐゴシック" pitchFamily="34" charset="-128"/>
              </a:rPr>
              <a:t>)</a:t>
            </a:r>
            <a:endParaRPr lang="en-US" dirty="0">
              <a:solidFill>
                <a:srgbClr val="000000"/>
              </a:solidFill>
              <a:latin typeface="Palatino" charset="0"/>
              <a:ea typeface="ＭＳ Ｐゴシック" pitchFamily="34" charset="-128"/>
            </a:endParaRPr>
          </a:p>
        </p:txBody>
      </p:sp>
    </p:spTree>
    <p:extLst>
      <p:ext uri="{BB962C8B-B14F-4D97-AF65-F5344CB8AC3E}">
        <p14:creationId xmlns:p14="http://schemas.microsoft.com/office/powerpoint/2010/main" val="403288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068763"/>
          </a:xfrm>
        </p:spPr>
        <p:txBody>
          <a:bodyPr/>
          <a:lstStyle/>
          <a:p>
            <a:pPr marL="0" indent="0">
              <a:spcBef>
                <a:spcPts val="600"/>
              </a:spcBef>
            </a:pPr>
            <a:r>
              <a:rPr lang="en-US" dirty="0">
                <a:solidFill>
                  <a:srgbClr val="000000"/>
                </a:solidFill>
                <a:latin typeface="Palatino" charset="0"/>
                <a:ea typeface="ＭＳ Ｐゴシック" pitchFamily="34" charset="-128"/>
              </a:rPr>
              <a:t>5: </a:t>
            </a:r>
            <a:r>
              <a:rPr lang="en-US" i="1" dirty="0">
                <a:solidFill>
                  <a:srgbClr val="000000"/>
                </a:solidFill>
                <a:latin typeface="Palatino" charset="0"/>
                <a:ea typeface="ＭＳ Ｐゴシック" pitchFamily="34" charset="-128"/>
              </a:rPr>
              <a:t>Be Open to the Future </a:t>
            </a:r>
            <a:r>
              <a:rPr lang="en-US" dirty="0">
                <a:solidFill>
                  <a:srgbClr val="000000"/>
                </a:solidFill>
                <a:latin typeface="Palatino" charset="0"/>
                <a:ea typeface="ＭＳ Ｐゴシック" pitchFamily="34" charset="-128"/>
              </a:rPr>
              <a:t> (never design yourself into a corner as specification and hardware changes)</a:t>
            </a:r>
          </a:p>
          <a:p>
            <a:pPr marL="0" indent="0">
              <a:spcBef>
                <a:spcPts val="600"/>
              </a:spcBef>
            </a:pPr>
            <a:r>
              <a:rPr lang="en-US" dirty="0">
                <a:latin typeface="Palatino" charset="0"/>
                <a:ea typeface="ＭＳ Ｐゴシック" pitchFamily="34" charset="-128"/>
              </a:rPr>
              <a:t>6: </a:t>
            </a:r>
            <a:r>
              <a:rPr lang="en-US" i="1" dirty="0">
                <a:solidFill>
                  <a:srgbClr val="000000"/>
                </a:solidFill>
                <a:latin typeface="Palatino" charset="0"/>
                <a:ea typeface="ＭＳ Ｐゴシック" pitchFamily="34" charset="-128"/>
              </a:rPr>
              <a:t>Plan Ahead for Reuse</a:t>
            </a:r>
          </a:p>
          <a:p>
            <a:pPr marL="0" indent="0">
              <a:spcBef>
                <a:spcPts val="600"/>
              </a:spcBef>
            </a:pPr>
            <a:r>
              <a:rPr lang="en-US" dirty="0">
                <a:solidFill>
                  <a:srgbClr val="000000"/>
                </a:solidFill>
                <a:latin typeface="Palatino" charset="0"/>
                <a:ea typeface="ＭＳ Ｐゴシック" pitchFamily="34" charset="-128"/>
              </a:rPr>
              <a:t>7</a:t>
            </a:r>
            <a:r>
              <a:rPr lang="en-US" i="1" dirty="0">
                <a:solidFill>
                  <a:srgbClr val="000000"/>
                </a:solidFill>
                <a:latin typeface="Palatino" charset="0"/>
                <a:ea typeface="ＭＳ Ｐゴシック" pitchFamily="34" charset="-128"/>
              </a:rPr>
              <a:t>: Think! Place clear complete thought before action produces better results.</a:t>
            </a:r>
            <a:endParaRPr lang="en-US" b="1" i="1" dirty="0">
              <a:solidFill>
                <a:srgbClr val="000000"/>
              </a:solidFill>
              <a:latin typeface="Palatino" charset="0"/>
              <a:ea typeface="ＭＳ Ｐゴシック" pitchFamily="34" charset="-128"/>
            </a:endParaRPr>
          </a:p>
          <a:p>
            <a:pPr marL="0" indent="0">
              <a:buNone/>
            </a:pPr>
            <a:endParaRPr lang="en-US" dirty="0"/>
          </a:p>
        </p:txBody>
      </p:sp>
      <p:sp>
        <p:nvSpPr>
          <p:cNvPr id="4" name="Title 1"/>
          <p:cNvSpPr>
            <a:spLocks noGrp="1"/>
          </p:cNvSpPr>
          <p:nvPr>
            <p:ph type="title"/>
          </p:nvPr>
        </p:nvSpPr>
        <p:spPr>
          <a:xfrm>
            <a:off x="457200" y="274638"/>
            <a:ext cx="8229600" cy="1630362"/>
          </a:xfrm>
        </p:spPr>
        <p:txBody>
          <a:bodyPr>
            <a:normAutofit fontScale="90000"/>
          </a:bodyPr>
          <a:lstStyle/>
          <a:p>
            <a:r>
              <a:rPr lang="en-US" dirty="0">
                <a:ea typeface="ＭＳ Ｐゴシック" pitchFamily="34" charset="-128"/>
              </a:rPr>
              <a:t>Hooker</a:t>
            </a:r>
            <a:r>
              <a:rPr lang="ja-JP" altLang="en-US" dirty="0">
                <a:ea typeface="ＭＳ Ｐゴシック" pitchFamily="34" charset="-128"/>
              </a:rPr>
              <a:t>’</a:t>
            </a:r>
            <a:r>
              <a:rPr lang="en-US" altLang="ja-JP" dirty="0">
                <a:ea typeface="ＭＳ Ｐゴシック" pitchFamily="34" charset="-128"/>
              </a:rPr>
              <a:t>s General Principles for Software Engineering Practice: important underlying law</a:t>
            </a:r>
            <a:endParaRPr lang="en-US" dirty="0"/>
          </a:p>
        </p:txBody>
      </p:sp>
    </p:spTree>
    <p:extLst>
      <p:ext uri="{BB962C8B-B14F-4D97-AF65-F5344CB8AC3E}">
        <p14:creationId xmlns:p14="http://schemas.microsoft.com/office/powerpoint/2010/main" val="3560491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844</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Prescriptive and Agile Process Models</vt:lpstr>
      <vt:lpstr>Prescriptive and Agile Process  Models</vt:lpstr>
      <vt:lpstr>The Essence of Practice</vt:lpstr>
      <vt:lpstr>Understand the Problem</vt:lpstr>
      <vt:lpstr>Plan the Solution</vt:lpstr>
      <vt:lpstr>Carry Out the Plan</vt:lpstr>
      <vt:lpstr>Examine the Result</vt:lpstr>
      <vt:lpstr>Hooker’s General Principles for Software Engineering Practice: important underlying law</vt:lpstr>
      <vt:lpstr>Hooker’s General Principles for Software Engineering Practice: important underlying law</vt:lpstr>
      <vt:lpstr>Software Myths</vt:lpstr>
      <vt:lpstr>Software Myths Examples</vt:lpstr>
      <vt:lpstr>Software Myths Examples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Prescriptive and Agile Process Models</dc:title>
  <dc:creator>sabah</dc:creator>
  <cp:lastModifiedBy>s</cp:lastModifiedBy>
  <cp:revision>2</cp:revision>
  <dcterms:created xsi:type="dcterms:W3CDTF">2006-08-16T00:00:00Z</dcterms:created>
  <dcterms:modified xsi:type="dcterms:W3CDTF">2018-11-21T11:35:17Z</dcterms:modified>
</cp:coreProperties>
</file>